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5"/>
  </p:notesMasterIdLst>
  <p:handoutMasterIdLst>
    <p:handoutMasterId r:id="rId16"/>
  </p:handoutMasterIdLst>
  <p:sldIdLst>
    <p:sldId id="269" r:id="rId5"/>
    <p:sldId id="270" r:id="rId6"/>
    <p:sldId id="258" r:id="rId7"/>
    <p:sldId id="259" r:id="rId8"/>
    <p:sldId id="260" r:id="rId9"/>
    <p:sldId id="261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7"/>
      <p:bold r:id="rId18"/>
    </p:embeddedFont>
    <p:embeddedFont>
      <p:font typeface="Oswald SemiBold" panose="00000700000000000000" pitchFamily="2" charset="0"/>
      <p:regular r:id="rId19"/>
      <p:bold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9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41BD3-F2A1-4D6E-8DF1-6238EE0F0222}" v="33" dt="2024-05-03T10:09:55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üller" userId="9fb491c2-2df4-4160-9250-fda3bfcb58a2" providerId="ADAL" clId="{56F41BD3-F2A1-4D6E-8DF1-6238EE0F0222}"/>
    <pc:docChg chg="undo custSel delSld modSld">
      <pc:chgData name="Sarah Müller" userId="9fb491c2-2df4-4160-9250-fda3bfcb58a2" providerId="ADAL" clId="{56F41BD3-F2A1-4D6E-8DF1-6238EE0F0222}" dt="2024-05-03T11:13:22.089" v="75" actId="21"/>
      <pc:docMkLst>
        <pc:docMk/>
      </pc:docMkLst>
      <pc:sldChg chg="del">
        <pc:chgData name="Sarah Müller" userId="9fb491c2-2df4-4160-9250-fda3bfcb58a2" providerId="ADAL" clId="{56F41BD3-F2A1-4D6E-8DF1-6238EE0F0222}" dt="2024-05-03T09:07:58.820" v="0" actId="2696"/>
        <pc:sldMkLst>
          <pc:docMk/>
          <pc:sldMk cId="0" sldId="257"/>
        </pc:sldMkLst>
      </pc:sldChg>
      <pc:sldChg chg="addSp delSp modSp mod delAnim modAnim">
        <pc:chgData name="Sarah Müller" userId="9fb491c2-2df4-4160-9250-fda3bfcb58a2" providerId="ADAL" clId="{56F41BD3-F2A1-4D6E-8DF1-6238EE0F0222}" dt="2024-05-03T11:13:22.089" v="75" actId="21"/>
        <pc:sldMkLst>
          <pc:docMk/>
          <pc:sldMk cId="0" sldId="261"/>
        </pc:sldMkLst>
        <pc:spChg chg="add mod">
          <ac:chgData name="Sarah Müller" userId="9fb491c2-2df4-4160-9250-fda3bfcb58a2" providerId="ADAL" clId="{56F41BD3-F2A1-4D6E-8DF1-6238EE0F0222}" dt="2024-05-03T09:32:19.700" v="18" actId="14100"/>
          <ac:spMkLst>
            <pc:docMk/>
            <pc:sldMk cId="0" sldId="261"/>
            <ac:spMk id="3" creationId="{4C046F82-F70E-501B-2247-69ECCC3A827C}"/>
          </ac:spMkLst>
        </pc:spChg>
        <pc:spChg chg="add mod">
          <ac:chgData name="Sarah Müller" userId="9fb491c2-2df4-4160-9250-fda3bfcb58a2" providerId="ADAL" clId="{56F41BD3-F2A1-4D6E-8DF1-6238EE0F0222}" dt="2024-05-03T09:32:35.926" v="20" actId="14100"/>
          <ac:spMkLst>
            <pc:docMk/>
            <pc:sldMk cId="0" sldId="261"/>
            <ac:spMk id="4" creationId="{EC69BDB7-FDA9-EFFC-8BEE-3BF8C6D291AA}"/>
          </ac:spMkLst>
        </pc:spChg>
        <pc:spChg chg="add mod">
          <ac:chgData name="Sarah Müller" userId="9fb491c2-2df4-4160-9250-fda3bfcb58a2" providerId="ADAL" clId="{56F41BD3-F2A1-4D6E-8DF1-6238EE0F0222}" dt="2024-05-03T09:30:46.544" v="13" actId="1076"/>
          <ac:spMkLst>
            <pc:docMk/>
            <pc:sldMk cId="0" sldId="261"/>
            <ac:spMk id="5" creationId="{E966B043-E169-B35C-2420-5E414BA55001}"/>
          </ac:spMkLst>
        </pc:spChg>
        <pc:spChg chg="add del mod">
          <ac:chgData name="Sarah Müller" userId="9fb491c2-2df4-4160-9250-fda3bfcb58a2" providerId="ADAL" clId="{56F41BD3-F2A1-4D6E-8DF1-6238EE0F0222}" dt="2024-05-03T11:13:22.089" v="75" actId="21"/>
          <ac:spMkLst>
            <pc:docMk/>
            <pc:sldMk cId="0" sldId="261"/>
            <ac:spMk id="6" creationId="{F8DD1ADB-134D-2DB9-B930-F6AB21488BB6}"/>
          </ac:spMkLst>
        </pc:spChg>
        <pc:spChg chg="add mod">
          <ac:chgData name="Sarah Müller" userId="9fb491c2-2df4-4160-9250-fda3bfcb58a2" providerId="ADAL" clId="{56F41BD3-F2A1-4D6E-8DF1-6238EE0F0222}" dt="2024-05-03T10:04:04.480" v="49" actId="1076"/>
          <ac:spMkLst>
            <pc:docMk/>
            <pc:sldMk cId="0" sldId="261"/>
            <ac:spMk id="7" creationId="{8BB5133F-CBBC-B52C-FB01-9567906838E7}"/>
          </ac:spMkLst>
        </pc:spChg>
        <pc:picChg chg="mod">
          <ac:chgData name="Sarah Müller" userId="9fb491c2-2df4-4160-9250-fda3bfcb58a2" providerId="ADAL" clId="{56F41BD3-F2A1-4D6E-8DF1-6238EE0F0222}" dt="2024-05-03T10:03:58.931" v="48" actId="1076"/>
          <ac:picMkLst>
            <pc:docMk/>
            <pc:sldMk cId="0" sldId="261"/>
            <ac:picMk id="93" creationId="{00000000-0000-0000-0000-000000000000}"/>
          </ac:picMkLst>
        </pc:picChg>
      </pc:sldChg>
      <pc:sldChg chg="addSp delSp modSp del mod delAnim modAnim modShow">
        <pc:chgData name="Sarah Müller" userId="9fb491c2-2df4-4160-9250-fda3bfcb58a2" providerId="ADAL" clId="{56F41BD3-F2A1-4D6E-8DF1-6238EE0F0222}" dt="2024-05-03T10:31:40.417" v="74" actId="2696"/>
        <pc:sldMkLst>
          <pc:docMk/>
          <pc:sldMk cId="0" sldId="262"/>
        </pc:sldMkLst>
        <pc:spChg chg="add del">
          <ac:chgData name="Sarah Müller" userId="9fb491c2-2df4-4160-9250-fda3bfcb58a2" providerId="ADAL" clId="{56F41BD3-F2A1-4D6E-8DF1-6238EE0F0222}" dt="2024-05-03T09:35:12.774" v="25" actId="11529"/>
          <ac:spMkLst>
            <pc:docMk/>
            <pc:sldMk cId="0" sldId="262"/>
            <ac:spMk id="3" creationId="{8B9262FF-6238-0A71-9104-C9C9E7826BE4}"/>
          </ac:spMkLst>
        </pc:spChg>
        <pc:spChg chg="add mod">
          <ac:chgData name="Sarah Müller" userId="9fb491c2-2df4-4160-9250-fda3bfcb58a2" providerId="ADAL" clId="{56F41BD3-F2A1-4D6E-8DF1-6238EE0F0222}" dt="2024-05-03T09:35:27.647" v="28" actId="1076"/>
          <ac:spMkLst>
            <pc:docMk/>
            <pc:sldMk cId="0" sldId="262"/>
            <ac:spMk id="4" creationId="{97AE5864-1DFE-1D8F-E822-0FDFCA114664}"/>
          </ac:spMkLst>
        </pc:spChg>
        <pc:spChg chg="add mod">
          <ac:chgData name="Sarah Müller" userId="9fb491c2-2df4-4160-9250-fda3bfcb58a2" providerId="ADAL" clId="{56F41BD3-F2A1-4D6E-8DF1-6238EE0F0222}" dt="2024-05-03T09:39:30.437" v="41" actId="208"/>
          <ac:spMkLst>
            <pc:docMk/>
            <pc:sldMk cId="0" sldId="262"/>
            <ac:spMk id="5" creationId="{5980E9E9-DC51-ECAF-6999-371194415F05}"/>
          </ac:spMkLst>
        </pc:spChg>
        <pc:spChg chg="add mod">
          <ac:chgData name="Sarah Müller" userId="9fb491c2-2df4-4160-9250-fda3bfcb58a2" providerId="ADAL" clId="{56F41BD3-F2A1-4D6E-8DF1-6238EE0F0222}" dt="2024-05-03T09:37:49.534" v="37" actId="1076"/>
          <ac:spMkLst>
            <pc:docMk/>
            <pc:sldMk cId="0" sldId="262"/>
            <ac:spMk id="7" creationId="{1C8712E5-BBA3-3C43-9E74-845DB6853D0C}"/>
          </ac:spMkLst>
        </pc:spChg>
        <pc:spChg chg="add del mod">
          <ac:chgData name="Sarah Müller" userId="9fb491c2-2df4-4160-9250-fda3bfcb58a2" providerId="ADAL" clId="{56F41BD3-F2A1-4D6E-8DF1-6238EE0F0222}" dt="2024-05-03T10:10:19.807" v="73" actId="21"/>
          <ac:spMkLst>
            <pc:docMk/>
            <pc:sldMk cId="0" sldId="262"/>
            <ac:spMk id="8" creationId="{DE62B044-2707-67DD-F2BF-32D5A2141784}"/>
          </ac:spMkLst>
        </pc:spChg>
        <pc:picChg chg="add mod">
          <ac:chgData name="Sarah Müller" userId="9fb491c2-2df4-4160-9250-fda3bfcb58a2" providerId="ADAL" clId="{56F41BD3-F2A1-4D6E-8DF1-6238EE0F0222}" dt="2024-05-03T09:37:37.761" v="35"/>
          <ac:picMkLst>
            <pc:docMk/>
            <pc:sldMk cId="0" sldId="262"/>
            <ac:picMk id="6" creationId="{64A71AB8-4399-40A3-7E87-3FE478521BD5}"/>
          </ac:picMkLst>
        </pc:picChg>
        <pc:picChg chg="add del mod">
          <ac:chgData name="Sarah Müller" userId="9fb491c2-2df4-4160-9250-fda3bfcb58a2" providerId="ADAL" clId="{56F41BD3-F2A1-4D6E-8DF1-6238EE0F0222}" dt="2024-05-03T10:10:17.865" v="72" actId="21"/>
          <ac:picMkLst>
            <pc:docMk/>
            <pc:sldMk cId="0" sldId="262"/>
            <ac:picMk id="100" creationId="{00000000-0000-0000-0000-000000000000}"/>
          </ac:picMkLst>
        </pc:picChg>
      </pc:sldChg>
      <pc:sldChg chg="del mod modShow">
        <pc:chgData name="Sarah Müller" userId="9fb491c2-2df4-4160-9250-fda3bfcb58a2" providerId="ADAL" clId="{56F41BD3-F2A1-4D6E-8DF1-6238EE0F0222}" dt="2024-05-03T09:57:52.669" v="42" actId="2696"/>
        <pc:sldMkLst>
          <pc:docMk/>
          <pc:sldMk cId="0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3A046EA-2815-953B-A6FE-4AE16EBF03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8FF590-4C9E-158A-7B3D-AA43D70520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A5BF0-4BDC-4A0B-BEEA-40793279453E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9B50D6-1D5F-3912-B09F-C025A5EF30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5FCE5-1217-57E4-D8F2-D5E8B435D6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22278-00D2-472F-855D-F564DACB57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21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19b361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19b3618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19b3618d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19b3618d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9b3618d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19b3618d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19b3618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19b3618d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19b3618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19b3618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Call the Midwife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9b361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9b361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9ea341f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9ea341f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D7EE57-C340-E5AE-BFD6-8D97F6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</p:spPr>
        <p:txBody>
          <a:bodyPr/>
          <a:lstStyle/>
          <a:p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Behind </a:t>
            </a:r>
            <a:r>
              <a:rPr lang="de-DE" dirty="0" err="1">
                <a:latin typeface="Oswald SemiBold"/>
                <a:ea typeface="Oswald SemiBold"/>
                <a:cs typeface="Oswald SemiBold"/>
                <a:sym typeface="Oswald SemiBold"/>
              </a:rPr>
              <a:t>the</a:t>
            </a:r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dirty="0" err="1">
                <a:latin typeface="Oswald SemiBold"/>
                <a:ea typeface="Oswald SemiBold"/>
                <a:cs typeface="Oswald SemiBold"/>
                <a:sym typeface="Oswald SemiBold"/>
              </a:rPr>
              <a:t>Camera</a:t>
            </a:r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-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34385B-4DC1-9A12-A540-95263083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</p:spPr>
        <p:txBody>
          <a:bodyPr/>
          <a:lstStyle/>
          <a:p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exposing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gender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gaps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in film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direction</a:t>
            </a:r>
            <a:endParaRPr lang="de-DE" sz="1200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endParaRPr lang="en-US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9EAC55A2-E309-ED6B-9274-28D78814E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091"/>
          <a:stretch/>
        </p:blipFill>
        <p:spPr>
          <a:xfrm>
            <a:off x="1" y="-146957"/>
            <a:ext cx="9217478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9743E7-4E8E-1A2D-2110-C7293D82E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D58EB-6B52-78C3-1927-FF2F5DC2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Oswald SemiBold"/>
              </a:rPr>
              <a:t>Thanks</a:t>
            </a:r>
            <a:r>
              <a:rPr lang="de-DE" dirty="0"/>
              <a:t> </a:t>
            </a:r>
            <a:r>
              <a:rPr lang="de-DE" sz="3200" dirty="0" err="1">
                <a:latin typeface="Oswald SemiBold"/>
              </a:rPr>
              <a:t>for</a:t>
            </a:r>
            <a:r>
              <a:rPr lang="de-DE" sz="3200" dirty="0">
                <a:latin typeface="Oswald SemiBold"/>
              </a:rPr>
              <a:t> </a:t>
            </a:r>
            <a:r>
              <a:rPr lang="de-DE" sz="3200" dirty="0" err="1">
                <a:latin typeface="Oswald SemiBold"/>
              </a:rPr>
              <a:t>your</a:t>
            </a:r>
            <a:r>
              <a:rPr lang="de-DE" sz="3200" dirty="0">
                <a:latin typeface="Oswald SemiBold"/>
              </a:rPr>
              <a:t> </a:t>
            </a:r>
            <a:r>
              <a:rPr lang="de-DE" sz="3200" dirty="0" err="1">
                <a:latin typeface="Oswald SemiBold"/>
              </a:rPr>
              <a:t>attention</a:t>
            </a:r>
            <a:endParaRPr lang="de-DE" sz="3200" dirty="0">
              <a:latin typeface="Oswald SemiBold"/>
            </a:endParaRPr>
          </a:p>
        </p:txBody>
      </p:sp>
      <p:pic>
        <p:nvPicPr>
          <p:cNvPr id="5" name="Grafik 4" descr="Ein Bild, das Menschliches Gesicht, Kleidung, Person, Brille enthält.&#10;&#10;Automatisch generierte Beschreibung">
            <a:extLst>
              <a:ext uri="{FF2B5EF4-FFF2-40B4-BE49-F238E27FC236}">
                <a16:creationId xmlns:a16="http://schemas.microsoft.com/office/drawing/2014/main" id="{4E38CF82-2551-7254-1391-3D5149B1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233487"/>
            <a:ext cx="4762500" cy="267652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D4D0B-85C1-EC56-AB21-33AEF0BF0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1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D7EE57-C340-E5AE-BFD6-8D97F6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7" y="438386"/>
            <a:ext cx="4260300" cy="11589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400" dirty="0">
                <a:latin typeface="Oswald SemiBold"/>
                <a:ea typeface="Oswald SemiBold"/>
                <a:cs typeface="Oswald SemiBold"/>
                <a:sym typeface="Oswald SemiBold"/>
              </a:rPr>
              <a:t>Behind </a:t>
            </a:r>
            <a:r>
              <a:rPr lang="de-DE" sz="4400" dirty="0" err="1">
                <a:latin typeface="Oswald SemiBold"/>
                <a:ea typeface="Oswald SemiBold"/>
                <a:cs typeface="Oswald SemiBold"/>
                <a:sym typeface="Oswald SemiBold"/>
              </a:rPr>
              <a:t>the</a:t>
            </a:r>
            <a:r>
              <a:rPr lang="de-DE" sz="4400" dirty="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4400" dirty="0" err="1">
                <a:latin typeface="Oswald SemiBold"/>
                <a:ea typeface="Oswald SemiBold"/>
                <a:cs typeface="Oswald SemiBold"/>
                <a:sym typeface="Oswald SemiBold"/>
              </a:rPr>
              <a:t>Camera</a:t>
            </a:r>
            <a:endParaRPr lang="en-US" sz="44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34385B-4DC1-9A12-A540-95263083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57" y="1491001"/>
            <a:ext cx="4302578" cy="69162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en-US" sz="2100" dirty="0">
                <a:solidFill>
                  <a:schemeClr val="dk1"/>
                </a:solidFill>
                <a:latin typeface="Oswald SemiBold"/>
              </a:rPr>
              <a:t>The Role of Gender in Movie Directing</a:t>
            </a:r>
          </a:p>
          <a:p>
            <a:endParaRPr lang="en-US" sz="2000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9EAC55A2-E309-ED6B-9274-28D78814E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6008" r="3092"/>
          <a:stretch/>
        </p:blipFill>
        <p:spPr>
          <a:xfrm>
            <a:off x="4376057" y="-146957"/>
            <a:ext cx="4841422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2CF75F8-3C49-551D-0D09-E2660CEFE41B}"/>
              </a:ext>
            </a:extLst>
          </p:cNvPr>
          <p:cNvSpPr txBox="1"/>
          <p:nvPr/>
        </p:nvSpPr>
        <p:spPr>
          <a:xfrm>
            <a:off x="311700" y="2993700"/>
            <a:ext cx="66405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Marlene Bauer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Sarah Müller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Lilo Walter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B5500A-2480-1B84-9123-1660A336D9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51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0"/>
            <a:ext cx="600075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969025" y="464100"/>
            <a:ext cx="13152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042275" y="1273650"/>
            <a:ext cx="1486500" cy="93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solidFill>
                  <a:srgbClr val="FF0000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YES</a:t>
            </a:r>
            <a:endParaRPr sz="5000" dirty="0">
              <a:solidFill>
                <a:srgbClr val="FF0000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63625" y="9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Is there gender inequality on Netflix?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BABAB8-9051-C9CA-6F46-C1A9963DD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13459" cy="50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832050" y="5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Gender Inequality over Time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1950C3-82D3-3217-CA51-63D1631FC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88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743175" y="10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Gender Inequality over Time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BB3696-D015-324D-1D8F-E9929749B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69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92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 SemiBold"/>
                <a:ea typeface="Oswald SemiBold"/>
                <a:cs typeface="Oswald SemiBold"/>
                <a:sym typeface="Oswald SemiBold"/>
              </a:rPr>
              <a:t>Differences in Directors Gender by Genre</a:t>
            </a:r>
            <a:endParaRPr dirty="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BF4DD2-1D13-C61F-5E41-F6BE8AE72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046F82-F70E-501B-2247-69ECCC3A827C}"/>
              </a:ext>
            </a:extLst>
          </p:cNvPr>
          <p:cNvSpPr/>
          <p:nvPr/>
        </p:nvSpPr>
        <p:spPr>
          <a:xfrm>
            <a:off x="3233057" y="572700"/>
            <a:ext cx="538843" cy="3191036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9BDB7-FDA9-EFFC-8BEE-3BF8C6D291AA}"/>
              </a:ext>
            </a:extLst>
          </p:cNvPr>
          <p:cNvSpPr/>
          <p:nvPr/>
        </p:nvSpPr>
        <p:spPr>
          <a:xfrm>
            <a:off x="499275" y="2465614"/>
            <a:ext cx="439618" cy="12981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66B043-E169-B35C-2420-5E414BA55001}"/>
              </a:ext>
            </a:extLst>
          </p:cNvPr>
          <p:cNvSpPr/>
          <p:nvPr/>
        </p:nvSpPr>
        <p:spPr>
          <a:xfrm>
            <a:off x="5037365" y="3297162"/>
            <a:ext cx="421821" cy="487942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B5133F-CBBC-B52C-FB01-9567906838E7}"/>
              </a:ext>
            </a:extLst>
          </p:cNvPr>
          <p:cNvSpPr/>
          <p:nvPr/>
        </p:nvSpPr>
        <p:spPr>
          <a:xfrm>
            <a:off x="3649339" y="3210278"/>
            <a:ext cx="421821" cy="553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07525" y="6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Season of TV Shows by Directors Gender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938"/>
            <a:ext cx="9144003" cy="446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CF6B02-8EB3-C7B5-BA23-6C7D424216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475" y="144663"/>
            <a:ext cx="4854175" cy="4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660" y="0"/>
            <a:ext cx="51558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144675"/>
            <a:ext cx="3074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820">
                <a:latin typeface="Oswald SemiBold"/>
                <a:ea typeface="Oswald SemiBold"/>
                <a:cs typeface="Oswald SemiBold"/>
                <a:sym typeface="Oswald SemiBold"/>
              </a:rPr>
              <a:t>Most common words in movie descriptions…</a:t>
            </a:r>
            <a:endParaRPr sz="28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306DB9A-5210-BF65-9BCC-AFD3AA98B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75" y="1210375"/>
            <a:ext cx="3830475" cy="38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00950"/>
            <a:ext cx="4649074" cy="44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100" y="44750"/>
            <a:ext cx="3989150" cy="3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353" y="0"/>
            <a:ext cx="4124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7200" y="157950"/>
            <a:ext cx="4008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… by gender</a:t>
            </a:r>
            <a:endParaRPr sz="2900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56139ED-EBAE-5E28-80E2-417D522542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84213AB4427244FA21B7EB60587D41A" ma:contentTypeVersion="14" ma:contentTypeDescription="Ein neues Dokument erstellen." ma:contentTypeScope="" ma:versionID="bc4c5732e6eef66cf9ca3febf65e8966">
  <xsd:schema xmlns:xsd="http://www.w3.org/2001/XMLSchema" xmlns:xs="http://www.w3.org/2001/XMLSchema" xmlns:p="http://schemas.microsoft.com/office/2006/metadata/properties" xmlns:ns3="9e04d226-c898-401f-9946-ed74dc695a6d" xmlns:ns4="c7736277-b082-48f2-884b-d0a688a97777" targetNamespace="http://schemas.microsoft.com/office/2006/metadata/properties" ma:root="true" ma:fieldsID="93bc5684a8f5ed470c683469d17b95dc" ns3:_="" ns4:_="">
    <xsd:import namespace="9e04d226-c898-401f-9946-ed74dc695a6d"/>
    <xsd:import namespace="c7736277-b082-48f2-884b-d0a688a977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4d226-c898-401f-9946-ed74dc695a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36277-b082-48f2-884b-d0a688a977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04d226-c898-401f-9946-ed74dc695a6d" xsi:nil="true"/>
  </documentManagement>
</p:properties>
</file>

<file path=customXml/itemProps1.xml><?xml version="1.0" encoding="utf-8"?>
<ds:datastoreItem xmlns:ds="http://schemas.openxmlformats.org/officeDocument/2006/customXml" ds:itemID="{12246A15-ABA5-4E77-8EFA-1CA0ADF4F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4d226-c898-401f-9946-ed74dc695a6d"/>
    <ds:schemaRef ds:uri="c7736277-b082-48f2-884b-d0a688a977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798BC3-6390-4411-B897-EFC3B42B8B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23DC8F-68C1-4A78-915E-7932F84EA050}">
  <ds:schemaRefs>
    <ds:schemaRef ds:uri="http://www.w3.org/XML/1998/namespace"/>
    <ds:schemaRef ds:uri="c7736277-b082-48f2-884b-d0a688a97777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9e04d226-c898-401f-9946-ed74dc695a6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Bildschirmpräsentation (16:9)</PresentationFormat>
  <Paragraphs>27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Verdana</vt:lpstr>
      <vt:lpstr>Arial</vt:lpstr>
      <vt:lpstr>Oswald SemiBold</vt:lpstr>
      <vt:lpstr>Oswald</vt:lpstr>
      <vt:lpstr>Simple Light</vt:lpstr>
      <vt:lpstr>Behind the Camera-</vt:lpstr>
      <vt:lpstr>Behind the Camera</vt:lpstr>
      <vt:lpstr>Is there gender inequality on Netflix?</vt:lpstr>
      <vt:lpstr>Gender Inequality over Time</vt:lpstr>
      <vt:lpstr>Gender Inequality over Time</vt:lpstr>
      <vt:lpstr>Differences in Directors Gender by Genre </vt:lpstr>
      <vt:lpstr>Season of TV Shows by Directors Gender </vt:lpstr>
      <vt:lpstr>Most common words in movie descriptions…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Behind the Camera- </dc:title>
  <cp:lastModifiedBy>Sarah Müller</cp:lastModifiedBy>
  <cp:revision>3</cp:revision>
  <dcterms:modified xsi:type="dcterms:W3CDTF">2024-05-03T11:13:30Z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0x010100F84213AB4427244FA21B7EB60587D41A</vt:lpwstr>
  </property>
</Properties>
</file>